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580" r:id="rId2"/>
    <p:sldId id="543" r:id="rId3"/>
    <p:sldId id="544" r:id="rId4"/>
    <p:sldId id="581" r:id="rId5"/>
    <p:sldId id="582" r:id="rId6"/>
    <p:sldId id="584" r:id="rId7"/>
    <p:sldId id="585" r:id="rId8"/>
    <p:sldId id="588" r:id="rId9"/>
    <p:sldId id="589" r:id="rId10"/>
    <p:sldId id="590" r:id="rId11"/>
    <p:sldId id="591" r:id="rId12"/>
    <p:sldId id="593" r:id="rId13"/>
    <p:sldId id="530" r:id="rId14"/>
  </p:sldIdLst>
  <p:sldSz cx="9906000" cy="6858000" type="A4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27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8D"/>
    <a:srgbClr val="BC204B"/>
    <a:srgbClr val="F68D2E"/>
    <a:srgbClr val="EAAA00"/>
    <a:srgbClr val="43B02A"/>
    <a:srgbClr val="009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061" y="77"/>
      </p:cViewPr>
      <p:guideLst>
        <p:guide orient="horz" pos="1094"/>
        <p:guide pos="3120"/>
        <p:guide orient="horz" pos="274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8CE79-04F9-4D70-8B97-D488FBA18FED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E1298-D032-4B0F-8DEE-16471F1B7C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70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811271-EBA1-43AF-BE69-442D8F1A5970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831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36217D-BC0D-422C-97A3-4B951DC869DD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033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4088" y="685800"/>
            <a:ext cx="4951412" cy="3429000"/>
          </a:xfrm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ru-RU" altLang="ru-RU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99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kpmg.com/app" TargetMode="External"/><Relationship Id="rId4" Type="http://schemas.openxmlformats.org/officeDocument/2006/relationships/hyperlink" Target="http://kpmg.ru/" TargetMode="Externa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"/>
          <a:stretch/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slide 1</a:t>
            </a:r>
            <a:br>
              <a:rPr lang="en-US" dirty="0" smtClean="0"/>
            </a:br>
            <a:r>
              <a:rPr lang="en-US" dirty="0" smtClean="0"/>
              <a:t>singular </a:t>
            </a:r>
            <a:br>
              <a:rPr lang="en-US" dirty="0" smtClean="0"/>
            </a:b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36108" y="5036400"/>
            <a:ext cx="6687092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2243134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990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48" y="1422400"/>
            <a:ext cx="1746000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451100" y="1422400"/>
            <a:ext cx="696595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988297081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154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1747838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446338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15990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4529516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1747838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15990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415066621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08670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892810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173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437315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3900" y="1422400"/>
            <a:ext cx="403650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59145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760996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437315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5043900" y="1422400"/>
            <a:ext cx="4373150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25480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46885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3830800"/>
            <a:ext cx="89281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88950" y="1422400"/>
            <a:ext cx="89281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778661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53100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8895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49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57305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530999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573050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441336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88950" y="1422400"/>
            <a:ext cx="8928100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46685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0700" y="1339200"/>
            <a:ext cx="6192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  <a:latin typeface="KPMG Cyrillic Extralight" panose="020B0303030202040204" pitchFamily="34" charset="-52"/>
              </a:defRPr>
            </a:lvl1pPr>
          </a:lstStyle>
          <a:p>
            <a:r>
              <a:rPr lang="en-GB" dirty="0" smtClean="0"/>
              <a:t>Title Slide 2 – </a:t>
            </a:r>
            <a:br>
              <a:rPr lang="en-GB" dirty="0" smtClean="0"/>
            </a:br>
            <a:r>
              <a:rPr lang="en-GB" dirty="0" smtClean="0"/>
              <a:t>Right dark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819500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9501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0783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906000" cy="602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61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5975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14300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970025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88950" y="1426659"/>
            <a:ext cx="16200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315975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4143000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970025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7797050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79705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87759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68983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49016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329050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88950" y="1426659"/>
            <a:ext cx="20880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768983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049016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9050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683865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963100" y="4532800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963100" y="1775459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357201" y="3191932"/>
            <a:ext cx="1191600" cy="1191600"/>
          </a:xfrm>
          <a:prstGeom prst="ellipse">
            <a:avLst/>
          </a:prstGeom>
          <a:solidFill>
            <a:schemeClr val="accent1"/>
          </a:solidFill>
        </p:spPr>
        <p:txBody>
          <a:bodyPr lIns="54000" tIns="54000" rIns="54000" bIns="54000" anchor="ctr"/>
          <a:lstStyle>
            <a:lvl1pPr algn="ctr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963100" y="1428430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963100" y="4182242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8950" y="4532800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88950" y="4182242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75459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8430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Right Arrow 2"/>
          <p:cNvSpPr/>
          <p:nvPr userDrawn="1"/>
        </p:nvSpPr>
        <p:spPr>
          <a:xfrm rot="2655894">
            <a:off x="4100849" y="2812312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1" name="Right Arrow 20"/>
          <p:cNvSpPr/>
          <p:nvPr userDrawn="1"/>
        </p:nvSpPr>
        <p:spPr>
          <a:xfrm rot="18944106" flipH="1">
            <a:off x="5391752" y="2812312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2" name="Right Arrow 21"/>
          <p:cNvSpPr/>
          <p:nvPr userDrawn="1"/>
        </p:nvSpPr>
        <p:spPr>
          <a:xfrm rot="18944106" flipV="1">
            <a:off x="4100849" y="4385153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3" name="Right Arrow 22"/>
          <p:cNvSpPr/>
          <p:nvPr userDrawn="1"/>
        </p:nvSpPr>
        <p:spPr>
          <a:xfrm rot="2655894" flipH="1" flipV="1">
            <a:off x="5391752" y="4385153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25480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69571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81375"/>
            <a:ext cx="4373150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6659"/>
            <a:ext cx="4373150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5043900" y="1781375"/>
            <a:ext cx="4373150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5043900" y="1426659"/>
            <a:ext cx="4373150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5535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54324" y="4241200"/>
            <a:ext cx="4362725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54324" y="1775459"/>
            <a:ext cx="4362725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054324" y="1428430"/>
            <a:ext cx="4362725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054324" y="3890142"/>
            <a:ext cx="4362725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8950" y="4241200"/>
            <a:ext cx="4361750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88950" y="3890142"/>
            <a:ext cx="43617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75459"/>
            <a:ext cx="4361750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8430"/>
            <a:ext cx="43617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89962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64824" y="3829182"/>
            <a:ext cx="4352225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54324" y="1422400"/>
            <a:ext cx="4352225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99450" y="3829182"/>
            <a:ext cx="4361750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422400"/>
            <a:ext cx="4361750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06286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one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961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two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77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three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1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3</a:t>
            </a:r>
            <a:br>
              <a:rPr lang="en-GB" dirty="0" smtClean="0"/>
            </a:br>
            <a:r>
              <a:rPr lang="en-GB" dirty="0" smtClean="0"/>
              <a:t>no image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36108" y="5036400"/>
            <a:ext cx="6687092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87233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four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153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gray">
          <a:xfrm>
            <a:off x="1704313" y="6233914"/>
            <a:ext cx="3204000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0" name="Freeform 19"/>
          <p:cNvSpPr>
            <a:spLocks noEditPoints="1"/>
          </p:cNvSpPr>
          <p:nvPr userDrawn="1"/>
        </p:nvSpPr>
        <p:spPr bwMode="auto">
          <a:xfrm>
            <a:off x="488950" y="6233914"/>
            <a:ext cx="545578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210351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 userDrawn="1"/>
        </p:nvSpPr>
        <p:spPr bwMode="gray">
          <a:xfrm>
            <a:off x="1704313" y="6233914"/>
            <a:ext cx="3168000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16" name="Freeform 15"/>
          <p:cNvSpPr>
            <a:spLocks noEditPoints="1"/>
          </p:cNvSpPr>
          <p:nvPr userDrawn="1"/>
        </p:nvSpPr>
        <p:spPr bwMode="auto">
          <a:xfrm>
            <a:off x="488950" y="6233914"/>
            <a:ext cx="545578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59145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8591450" cy="4604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9019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2 COLUMN AND COVER LETTER RUN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5"/>
            <a:ext cx="4370388" cy="4843462"/>
          </a:xfrm>
        </p:spPr>
        <p:txBody>
          <a:bodyPr/>
          <a:lstStyle>
            <a:lvl1pPr>
              <a:defRPr sz="8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7876" y="1177925"/>
            <a:ext cx="4369173" cy="4843462"/>
          </a:xfrm>
          <a:ln w="6350">
            <a:noFill/>
          </a:ln>
        </p:spPr>
        <p:txBody>
          <a:bodyPr lIns="0" tIns="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51705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88950" y="6320118"/>
            <a:ext cx="4602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  <a:endParaRPr lang="ru-RU" sz="600" kern="1200" noProof="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916271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272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"/>
            <a:ext cx="9906000" cy="68569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659580" y="820739"/>
            <a:ext cx="3739884" cy="754061"/>
          </a:xfrm>
        </p:spPr>
        <p:txBody>
          <a:bodyPr/>
          <a:lstStyle>
            <a:lvl1pPr>
              <a:lnSpc>
                <a:spcPct val="70000"/>
              </a:lnSpc>
              <a:defRPr sz="4400" b="0">
                <a:solidFill>
                  <a:srgbClr val="00338D"/>
                </a:solidFill>
                <a:latin typeface="KPMG Cyrillic Extralight" panose="020B0303030202040204" pitchFamily="34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659580" y="2070735"/>
            <a:ext cx="3740400" cy="3267075"/>
          </a:xfrm>
        </p:spPr>
        <p:txBody>
          <a:bodyPr/>
          <a:lstStyle>
            <a:lvl1pPr>
              <a:defRPr>
                <a:solidFill>
                  <a:srgbClr val="00338D"/>
                </a:solidFill>
              </a:defRPr>
            </a:lvl1pPr>
            <a:lvl2pPr>
              <a:defRPr>
                <a:solidFill>
                  <a:srgbClr val="00338D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00338D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00338D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00338D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659580" y="6320118"/>
            <a:ext cx="4248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85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 userDrawn="1"/>
        </p:nvSpPr>
        <p:spPr>
          <a:xfrm>
            <a:off x="3" y="0"/>
            <a:ext cx="82867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4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 userDrawn="1"/>
        </p:nvSpPr>
        <p:spPr bwMode="auto">
          <a:xfrm>
            <a:off x="1715999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15999" y="5240339"/>
            <a:ext cx="7375525" cy="554037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15999" y="6029325"/>
            <a:ext cx="7375525" cy="119064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715999" y="4313239"/>
            <a:ext cx="7375525" cy="554037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338" y="3061555"/>
            <a:ext cx="1325883" cy="381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/>
          <a:stretch/>
        </p:blipFill>
        <p:spPr>
          <a:xfrm>
            <a:off x="1715999" y="3061555"/>
            <a:ext cx="1240265" cy="384049"/>
          </a:xfrm>
          <a:prstGeom prst="rect">
            <a:avLst/>
          </a:prstGeom>
        </p:spPr>
      </p:pic>
      <p:sp>
        <p:nvSpPr>
          <p:cNvPr id="20" name="Rectangle 19">
            <a:hlinkClick r:id="rId4"/>
          </p:cNvPr>
          <p:cNvSpPr>
            <a:spLocks noChangeArrowheads="1"/>
          </p:cNvSpPr>
          <p:nvPr userDrawn="1"/>
        </p:nvSpPr>
        <p:spPr bwMode="auto">
          <a:xfrm>
            <a:off x="1712634" y="3554085"/>
            <a:ext cx="189831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GB" sz="1100" b="1" i="0" kern="0" dirty="0" smtClean="0">
                <a:solidFill>
                  <a:srgbClr val="00338D"/>
                </a:solidFill>
                <a:latin typeface="+mn-lt"/>
                <a:cs typeface="Univers for KPMG"/>
              </a:rPr>
              <a:t>kpmg.ru</a:t>
            </a:r>
          </a:p>
        </p:txBody>
      </p:sp>
      <p:sp>
        <p:nvSpPr>
          <p:cNvPr id="21" name="Rectangle 20">
            <a:hlinkClick r:id="rId5"/>
          </p:cNvPr>
          <p:cNvSpPr>
            <a:spLocks noChangeArrowheads="1"/>
          </p:cNvSpPr>
          <p:nvPr userDrawn="1"/>
        </p:nvSpPr>
        <p:spPr bwMode="auto">
          <a:xfrm>
            <a:off x="4784636" y="3554085"/>
            <a:ext cx="123825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291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0583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0874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1165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1456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1748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2039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8233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i="0" kern="0" dirty="0" smtClean="0">
                <a:solidFill>
                  <a:schemeClr val="tx2"/>
                </a:solidFill>
                <a:latin typeface="+mn-lt"/>
                <a:ea typeface="Univers for KPMG" pitchFamily="18" charset="0"/>
                <a:cs typeface="Univers for KPMG"/>
              </a:rPr>
              <a:t>kpmg.com/app</a:t>
            </a:r>
            <a:endParaRPr lang="en-GB" sz="1100" b="1" i="0" kern="0" dirty="0">
              <a:solidFill>
                <a:schemeClr val="tx2"/>
              </a:solidFill>
              <a:latin typeface="+mn-lt"/>
              <a:cs typeface="Univers for KPMG"/>
            </a:endParaRPr>
          </a:p>
        </p:txBody>
      </p:sp>
    </p:spTree>
    <p:extLst>
      <p:ext uri="{BB962C8B-B14F-4D97-AF65-F5344CB8AC3E}">
        <p14:creationId xmlns:p14="http://schemas.microsoft.com/office/powerpoint/2010/main" val="32672736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" pos="312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76D7DA-45DD-4D34-A48B-1C3796D20448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318D0E1-6172-4638-BCC1-0B70ED48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76D7DA-45DD-4D34-A48B-1C3796D20448}" type="datetimeFigureOut">
              <a:rPr lang="ru-RU" smtClean="0"/>
              <a:pPr/>
              <a:t>06.10.2021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318D0E1-6172-4638-BCC1-0B70ED48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842368" y="-1588"/>
            <a:ext cx="61913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797654" y="-1588"/>
            <a:ext cx="30956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777017" y="-1588"/>
            <a:ext cx="10319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725422" y="-1588"/>
            <a:ext cx="2751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9615356" y="1"/>
            <a:ext cx="103188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1"/>
          <p:cNvSpPr txBox="1">
            <a:spLocks/>
          </p:cNvSpPr>
          <p:nvPr userDrawn="1"/>
        </p:nvSpPr>
        <p:spPr>
          <a:xfrm>
            <a:off x="8817372" y="1"/>
            <a:ext cx="894292" cy="339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C3E31E0-32D2-4450-97A1-3D2FED62FF58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842368" y="-1588"/>
            <a:ext cx="61913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797654" y="-1588"/>
            <a:ext cx="30956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777017" y="-1588"/>
            <a:ext cx="10319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725422" y="-1588"/>
            <a:ext cx="2751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9615356" y="1"/>
            <a:ext cx="103188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26"/>
          <p:cNvSpPr>
            <a:spLocks noGrp="1"/>
          </p:cNvSpPr>
          <p:nvPr userDrawn="1">
            <p:ph type="sldNum" sz="quarter" idx="10"/>
          </p:nvPr>
        </p:nvSpPr>
        <p:spPr>
          <a:xfrm>
            <a:off x="8855208" y="1588"/>
            <a:ext cx="8255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2EAFB09-25AC-48D5-B802-B3FE02ACFC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Дата 2"/>
          <p:cNvSpPr>
            <a:spLocks noGrp="1"/>
          </p:cNvSpPr>
          <p:nvPr>
            <p:ph type="dt" sz="half" idx="11"/>
          </p:nvPr>
        </p:nvSpPr>
        <p:spPr>
          <a:xfrm>
            <a:off x="8072702" y="6356350"/>
            <a:ext cx="1542654" cy="2349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black"/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CDD9A366-CC01-4EB5-8B43-9DDA8E48AC55}" type="datetime8">
              <a:rPr lang="ru-RU"/>
              <a:pPr>
                <a:defRPr/>
              </a:pPr>
              <a:t>06.10.2021 11:41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906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036911" y="1339200"/>
            <a:ext cx="5440464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4</a:t>
            </a:r>
            <a:br>
              <a:rPr lang="en-GB" dirty="0" smtClean="0"/>
            </a:br>
            <a:r>
              <a:rPr lang="en-GB" dirty="0" smtClean="0"/>
              <a:t>dark left vertical image</a:t>
            </a:r>
            <a:endParaRPr lang="en-US" dirty="0"/>
          </a:p>
        </p:txBody>
      </p:sp>
      <p:sp>
        <p:nvSpPr>
          <p:cNvPr id="9" name="Freeform 19"/>
          <p:cNvSpPr>
            <a:spLocks noEditPoints="1"/>
          </p:cNvSpPr>
          <p:nvPr userDrawn="1"/>
        </p:nvSpPr>
        <p:spPr bwMode="auto">
          <a:xfrm>
            <a:off x="4065711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065711" y="5036400"/>
            <a:ext cx="5411664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87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0700" y="1339200"/>
            <a:ext cx="6192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5 – </a:t>
            </a:r>
            <a:br>
              <a:rPr lang="en-GB" dirty="0" smtClean="0"/>
            </a:br>
            <a:r>
              <a:rPr lang="en-GB" dirty="0" smtClean="0"/>
              <a:t>Left light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819500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9501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609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036911" y="1339200"/>
            <a:ext cx="5440464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6</a:t>
            </a:r>
            <a:br>
              <a:rPr lang="en-GB" dirty="0" smtClean="0"/>
            </a:br>
            <a:r>
              <a:rPr lang="en-GB" dirty="0" smtClean="0"/>
              <a:t>light right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4065711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065711" y="5036400"/>
            <a:ext cx="5411664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892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046663" y="445724"/>
            <a:ext cx="4378758" cy="365356"/>
          </a:xfrm>
        </p:spPr>
        <p:txBody>
          <a:bodyPr lIns="144000"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4"/>
            <a:ext cx="4370388" cy="4843463"/>
          </a:xfrm>
        </p:spPr>
        <p:txBody>
          <a:bodyPr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61064" y="1177924"/>
            <a:ext cx="4355985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5047877" y="1177924"/>
            <a:ext cx="91081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l"/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663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contin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046663" y="445724"/>
            <a:ext cx="4378758" cy="365356"/>
          </a:xfrm>
        </p:spPr>
        <p:txBody>
          <a:bodyPr lIns="144000"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4"/>
            <a:ext cx="4370388" cy="4843463"/>
          </a:xfrm>
        </p:spPr>
        <p:txBody>
          <a:bodyPr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61064" y="1177924"/>
            <a:ext cx="4355985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5046663" y="1177924"/>
            <a:ext cx="91081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l"/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102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important notice comb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5"/>
            <a:ext cx="4370388" cy="4843462"/>
          </a:xfrm>
        </p:spPr>
        <p:txBody>
          <a:bodyPr/>
          <a:lstStyle>
            <a:lvl1pPr>
              <a:defRPr sz="8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6662" y="1177925"/>
            <a:ext cx="4370387" cy="4843462"/>
          </a:xfrm>
          <a:ln w="6350">
            <a:noFill/>
          </a:ln>
        </p:spPr>
        <p:txBody>
          <a:bodyPr lIns="0" tIns="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358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18244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951" y="1422400"/>
            <a:ext cx="8918242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9027000" y="6320118"/>
            <a:ext cx="390050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9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4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10" r:id="rId2"/>
    <p:sldLayoutId id="2147483680" r:id="rId3"/>
    <p:sldLayoutId id="2147483703" r:id="rId4"/>
    <p:sldLayoutId id="2147483661" r:id="rId5"/>
    <p:sldLayoutId id="2147483709" r:id="rId6"/>
    <p:sldLayoutId id="2147483707" r:id="rId7"/>
    <p:sldLayoutId id="2147483729" r:id="rId8"/>
    <p:sldLayoutId id="2147483708" r:id="rId9"/>
    <p:sldLayoutId id="2147483723" r:id="rId10"/>
    <p:sldLayoutId id="2147483726" r:id="rId11"/>
    <p:sldLayoutId id="2147483730" r:id="rId12"/>
    <p:sldLayoutId id="2147483666" r:id="rId13"/>
    <p:sldLayoutId id="2147483705" r:id="rId14"/>
    <p:sldLayoutId id="2147483689" r:id="rId15"/>
    <p:sldLayoutId id="2147483690" r:id="rId16"/>
    <p:sldLayoutId id="2147483692" r:id="rId17"/>
    <p:sldLayoutId id="2147483693" r:id="rId18"/>
    <p:sldLayoutId id="2147483694" r:id="rId19"/>
    <p:sldLayoutId id="2147483695" r:id="rId20"/>
    <p:sldLayoutId id="2147483701" r:id="rId21"/>
    <p:sldLayoutId id="2147483697" r:id="rId22"/>
    <p:sldLayoutId id="2147483698" r:id="rId23"/>
    <p:sldLayoutId id="2147483699" r:id="rId24"/>
    <p:sldLayoutId id="2147483711" r:id="rId25"/>
    <p:sldLayoutId id="2147483712" r:id="rId26"/>
    <p:sldLayoutId id="2147483682" r:id="rId27"/>
    <p:sldLayoutId id="2147483683" r:id="rId28"/>
    <p:sldLayoutId id="2147483684" r:id="rId29"/>
    <p:sldLayoutId id="2147483685" r:id="rId30"/>
    <p:sldLayoutId id="2147483720" r:id="rId31"/>
    <p:sldLayoutId id="2147483721" r:id="rId32"/>
    <p:sldLayoutId id="2147483719" r:id="rId33"/>
    <p:sldLayoutId id="2147483728" r:id="rId34"/>
    <p:sldLayoutId id="2147483667" r:id="rId35"/>
    <p:sldLayoutId id="2147483731" r:id="rId36"/>
    <p:sldLayoutId id="2147483732" r:id="rId37"/>
    <p:sldLayoutId id="2147483733" r:id="rId38"/>
    <p:sldLayoutId id="2147483734" r:id="rId3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4800" kern="1200">
          <a:solidFill>
            <a:schemeClr val="tx2"/>
          </a:solidFill>
          <a:latin typeface="KPMG Cyrillic Extralight" panose="020B0303030202040204" pitchFamily="34" charset="-52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9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576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2" pos="308" userDrawn="1">
          <p15:clr>
            <a:srgbClr val="F26B43"/>
          </p15:clr>
        </p15:guide>
        <p15:guide id="3" pos="5932" userDrawn="1">
          <p15:clr>
            <a:srgbClr val="F26B43"/>
          </p15:clr>
        </p15:guide>
        <p15:guide id="4" orient="horz" pos="742" userDrawn="1">
          <p15:clr>
            <a:srgbClr val="F26B43"/>
          </p15:clr>
        </p15:guide>
        <p15:guide id="6" orient="horz" pos="279" userDrawn="1">
          <p15:clr>
            <a:srgbClr val="F26B43"/>
          </p15:clr>
        </p15:guide>
        <p15:guide id="7" orient="horz" pos="896" userDrawn="1">
          <p15:clr>
            <a:srgbClr val="F26B43"/>
          </p15:clr>
        </p15:guide>
        <p15:guide id="8" pos="3061" userDrawn="1">
          <p15:clr>
            <a:srgbClr val="F26B43"/>
          </p15:clr>
        </p15:guide>
        <p15:guide id="9" pos="31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3438" y="839153"/>
            <a:ext cx="2185147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030" y="672354"/>
            <a:ext cx="3350559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 flipH="1">
            <a:off x="1140741" y="1061049"/>
            <a:ext cx="45719" cy="1996164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244187" y="1072091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0742" y="733245"/>
            <a:ext cx="7830729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О финансовых формах бухгалтерской отчетности </a:t>
            </a:r>
            <a:b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</a:br>
            <a: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за 9 месяцев 2021 года</a:t>
            </a:r>
            <a:endParaRPr lang="ru-RU" altLang="ru-RU" sz="40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6460" y="3725130"/>
            <a:ext cx="8181827" cy="23564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Формы отчётности утверждены приказом Министерства сельского хозяйства Российской Федерации от 17.03.2021 № 132 «Об утверждении формы отчета о финансово-экономическом состоянии товаропроизводителей агропромышленного комплекса, сельскохозяйственных товаропроизводителей, получателей средств, производителей зерновых культур за 2021 год и сроков его представления» </a:t>
            </a:r>
          </a:p>
        </p:txBody>
      </p:sp>
    </p:spTree>
    <p:extLst>
      <p:ext uri="{BB962C8B-B14F-4D97-AF65-F5344CB8AC3E}">
        <p14:creationId xmlns:p14="http://schemas.microsoft.com/office/powerpoint/2010/main" val="24356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DDC001-4CBC-4945-9A8B-F931E32927E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-1720" y="368300"/>
            <a:ext cx="99077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Раздел 10-7 формы 10-АПК «Государственная поддержка, предоставленная в рамках ФЦП, других государственных программ и прочих субсидий» 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679769"/>
              </p:ext>
            </p:extLst>
          </p:nvPr>
        </p:nvGraphicFramePr>
        <p:xfrm>
          <a:off x="172530" y="1753295"/>
          <a:ext cx="9609825" cy="494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7343"/>
                <a:gridCol w="2679212"/>
                <a:gridCol w="3293270"/>
              </a:tblGrid>
              <a:tr h="8404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 уровне сельскохозяйственного товаропроизводителя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 уровне перерабатывающего предприятия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 уровне муниципального района </a:t>
                      </a:r>
                      <a:r>
                        <a:rPr lang="ru-RU" sz="1600" dirty="0" smtClean="0">
                          <a:solidFill>
                            <a:srgbClr val="C6007E"/>
                          </a:solidFill>
                        </a:rPr>
                        <a:t>(форма 10-АПК прочее ВСЕ ВД)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073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/>
                        <a:t>1)</a:t>
                      </a:r>
                      <a:r>
                        <a:rPr lang="ru-RU" sz="1600" b="1" i="1" baseline="0" dirty="0" smtClean="0"/>
                        <a:t> Субсидии на </a:t>
                      </a:r>
                      <a:r>
                        <a:rPr lang="ru-RU" sz="1600" b="1" i="1" baseline="0" dirty="0" err="1" smtClean="0"/>
                        <a:t>культуртехнику</a:t>
                      </a:r>
                      <a:r>
                        <a:rPr lang="ru-RU" sz="1600" b="1" i="1" baseline="0" dirty="0" smtClean="0"/>
                        <a:t> и известкование кислых почв</a:t>
                      </a: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107 100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  <a:endParaRPr lang="ru-RU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/>
                        <a:t>Субсидии на компенсацию</a:t>
                      </a:r>
                      <a:r>
                        <a:rPr lang="ru-RU" sz="1600" b="1" i="1" baseline="0" dirty="0" smtClean="0"/>
                        <a:t> части затрат предприятиям хлебопекарной промышленности на реализацию произведенных и реализованных хлеба и хлебобулочных изделий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107 371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</a:p>
                    <a:p>
                      <a:pPr algn="ctr"/>
                      <a:endParaRPr lang="ru-RU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1" dirty="0" smtClean="0"/>
                        <a:t>1)</a:t>
                      </a:r>
                      <a:r>
                        <a:rPr lang="ru-RU" sz="1500" b="1" i="1" baseline="0" dirty="0" smtClean="0"/>
                        <a:t> Средства в рамках мероприятия «Создание условий для обеспечения жильем сельского населения»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107 200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0782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/>
                        <a:t>2) </a:t>
                      </a:r>
                      <a:r>
                        <a:rPr lang="ru-RU" sz="1600" b="1" i="1" dirty="0" smtClean="0"/>
                        <a:t>Субсидии на возмещение части затрат по трудоустройству студентов производственной практики</a:t>
                      </a: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107 200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1" dirty="0" smtClean="0"/>
                        <a:t>2)</a:t>
                      </a:r>
                      <a:r>
                        <a:rPr lang="ru-RU" sz="1500" b="1" i="1" baseline="0" dirty="0" smtClean="0"/>
                        <a:t> Средства, перечисленные на благоустройство сельских поселений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107 200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0782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+ </a:t>
                      </a:r>
                      <a:r>
                        <a:rPr lang="ru-RU" sz="1600" b="1" i="1" dirty="0" smtClean="0"/>
                        <a:t>Субсидии</a:t>
                      </a:r>
                      <a:r>
                        <a:rPr lang="ru-RU" sz="1600" b="1" i="1" baseline="0" dirty="0" smtClean="0"/>
                        <a:t> на поддержку производства масличных культур в рамках ФП «Экспорт продукции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Итог</a:t>
                      </a:r>
                      <a:r>
                        <a:rPr lang="ru-RU" sz="1800" b="1" i="0" baseline="0" dirty="0" smtClean="0">
                          <a:solidFill>
                            <a:srgbClr val="FF0000"/>
                          </a:solidFill>
                        </a:rPr>
                        <a:t> по с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троке 107 343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1" dirty="0" smtClean="0"/>
                        <a:t>3)</a:t>
                      </a:r>
                      <a:r>
                        <a:rPr lang="ru-RU" sz="1500" b="1" i="1" baseline="0" dirty="0" smtClean="0"/>
                        <a:t> Премии работникам массовых профессий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Строка 107 599 </a:t>
                      </a:r>
                      <a:r>
                        <a:rPr lang="ru-RU" sz="1800" b="1" i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</a:rPr>
                        <a:t> 4</a:t>
                      </a:r>
                    </a:p>
                    <a:p>
                      <a:pPr algn="ctr"/>
                      <a:endParaRPr lang="ru-RU" sz="15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На что обратить внимание при формировании формы 6-АПК 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95887" y="1078302"/>
            <a:ext cx="8117456" cy="12249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Строка 60 001 </a:t>
            </a:r>
            <a:r>
              <a:rPr lang="ru-RU" sz="1600" b="1" dirty="0" err="1" smtClean="0">
                <a:solidFill>
                  <a:srgbClr val="FF0000"/>
                </a:solidFill>
              </a:rPr>
              <a:t>гр</a:t>
            </a:r>
            <a:r>
              <a:rPr lang="ru-RU" sz="1600" b="1" dirty="0" smtClean="0">
                <a:solidFill>
                  <a:srgbClr val="FF0000"/>
                </a:solidFill>
              </a:rPr>
              <a:t> 3 </a:t>
            </a:r>
            <a:r>
              <a:rPr lang="ru-RU" sz="1600" b="1" dirty="0" smtClean="0">
                <a:solidFill>
                  <a:schemeClr val="tx1"/>
                </a:solidFill>
              </a:rPr>
              <a:t>«Среднесписочная численность, чел» - указывается среднесписочная численность работников, для которых данная организация является основным местом работы (не включаются внешние совместители и работники по гражданско-правовым договорам)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672860" y="1307468"/>
            <a:ext cx="785004" cy="733245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72860" y="2634804"/>
            <a:ext cx="785004" cy="79363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95886" y="2517782"/>
            <a:ext cx="8117456" cy="10276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Строка 60 </a:t>
            </a:r>
            <a:r>
              <a:rPr lang="ru-RU" sz="1600" b="1" dirty="0" smtClean="0">
                <a:solidFill>
                  <a:srgbClr val="FF0000"/>
                </a:solidFill>
              </a:rPr>
              <a:t>002 </a:t>
            </a:r>
            <a:r>
              <a:rPr lang="ru-RU" sz="1600" b="1" dirty="0" err="1">
                <a:solidFill>
                  <a:srgbClr val="FF0000"/>
                </a:solidFill>
              </a:rPr>
              <a:t>гр</a:t>
            </a:r>
            <a:r>
              <a:rPr lang="ru-RU" sz="1600" b="1" dirty="0">
                <a:solidFill>
                  <a:srgbClr val="FF0000"/>
                </a:solidFill>
              </a:rPr>
              <a:t> 3 </a:t>
            </a:r>
            <a:r>
              <a:rPr lang="ru-RU" sz="1600" b="1" dirty="0" smtClean="0">
                <a:solidFill>
                  <a:schemeClr val="tx1"/>
                </a:solidFill>
              </a:rPr>
              <a:t>«Фонд оплаты труда, тыс. руб.» - указывается заработная плата, надбавки и доплаты к заработной плате, отпускные, НДФЛ, премии и иные поощрительные выплаты (Пособия за счет ФСС не включаются)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672860" y="4192437"/>
            <a:ext cx="785003" cy="905774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95887" y="3856008"/>
            <a:ext cx="8117455" cy="1828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Сведениях о полученных кредитах и займах и расходах на их обслуживание </a:t>
            </a:r>
            <a:r>
              <a:rPr lang="ru-RU" sz="1600" b="1" dirty="0" smtClean="0">
                <a:solidFill>
                  <a:schemeClr val="tx1"/>
                </a:solidFill>
              </a:rPr>
              <a:t>(раздел 6-2 формы 6-АПК) в части льготных кредитов раскрываем информацию по кредитам, полученным в соответствии с Постановлением Правительства РФ от 26.12.2016 № 1528 «Об утверждении правил предоставления из федерального бюджета субсидий российским кредитным организациям на возмещение недополученных ими доходов по кредитам, выданным сельскохозяйственным товаропроизводителям…»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На что обратить внимание при формировании формы 6-АПК 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95887" y="1000664"/>
            <a:ext cx="8117456" cy="10351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Строка 63 310 </a:t>
            </a:r>
            <a:r>
              <a:rPr lang="ru-RU" sz="1600" b="1" dirty="0" err="1" smtClean="0">
                <a:solidFill>
                  <a:srgbClr val="FF0000"/>
                </a:solidFill>
              </a:rPr>
              <a:t>гр</a:t>
            </a:r>
            <a:r>
              <a:rPr lang="ru-RU" sz="1600" b="1" dirty="0" smtClean="0">
                <a:solidFill>
                  <a:srgbClr val="FF0000"/>
                </a:solidFill>
              </a:rPr>
              <a:t> 3 </a:t>
            </a:r>
            <a:r>
              <a:rPr lang="ru-RU" sz="1600" b="1" dirty="0" smtClean="0">
                <a:solidFill>
                  <a:schemeClr val="tx1"/>
                </a:solidFill>
              </a:rPr>
              <a:t>«Субсидии из бюджетов всех уровней» - информация раскрывается в тысячах рублей.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!!! строка 63 310 (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3) ≠ строке 101 000 (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6 + 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7 + 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9) → пояснительная записка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672861" y="1200203"/>
            <a:ext cx="785004" cy="733245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72861" y="2247182"/>
            <a:ext cx="785004" cy="793630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95887" y="2286001"/>
            <a:ext cx="8117456" cy="7159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Строка </a:t>
            </a:r>
            <a:r>
              <a:rPr lang="ru-RU" sz="1600" b="1" dirty="0" smtClean="0">
                <a:solidFill>
                  <a:srgbClr val="FF0000"/>
                </a:solidFill>
              </a:rPr>
              <a:t>63 410 </a:t>
            </a:r>
            <a:r>
              <a:rPr lang="ru-RU" sz="1600" b="1" dirty="0" err="1">
                <a:solidFill>
                  <a:srgbClr val="FF0000"/>
                </a:solidFill>
              </a:rPr>
              <a:t>гр</a:t>
            </a:r>
            <a:r>
              <a:rPr lang="ru-RU" sz="1600" b="1" dirty="0">
                <a:solidFill>
                  <a:srgbClr val="FF0000"/>
                </a:solidFill>
              </a:rPr>
              <a:t> 3 </a:t>
            </a:r>
            <a:r>
              <a:rPr lang="ru-RU" sz="1600" b="1" dirty="0" smtClean="0">
                <a:solidFill>
                  <a:schemeClr val="tx1"/>
                </a:solidFill>
              </a:rPr>
              <a:t>«Чрезвычайные расходы» заполняют хозяйства в муниципальных образованиях, где была объявлена чрезвычайная ситуация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672861" y="4261448"/>
            <a:ext cx="785003" cy="905774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 smtClean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95887" y="3252161"/>
            <a:ext cx="8117455" cy="30106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Сведениях о налогах, сборах и страховых взносах:</a:t>
            </a:r>
          </a:p>
          <a:p>
            <a:pPr marL="342900" indent="-342900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</a:rPr>
              <a:t>Проверяем количество плательщиков по земельному, транспортному и прочим налогам (нет начисления/уплаты – единичку не ставим);</a:t>
            </a:r>
          </a:p>
          <a:p>
            <a:pPr marL="342900" indent="-342900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</a:rPr>
              <a:t>По строке 65 150 отражаем суммы начислений/уплаты земельного налога (без учета арендных платежей);</a:t>
            </a:r>
          </a:p>
          <a:p>
            <a:pPr marL="342900" indent="-342900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</a:rPr>
              <a:t>Учитываем, что в расчете остатка задолженности по налогам, сборам, страховым взносам участвует 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11 «Возмещено из бюджета»;</a:t>
            </a:r>
          </a:p>
          <a:p>
            <a:pPr marL="342900" indent="-342900">
              <a:buAutoNum type="arabicParenR"/>
            </a:pPr>
            <a:r>
              <a:rPr lang="ru-RU" sz="1600" b="1" dirty="0" smtClean="0">
                <a:solidFill>
                  <a:schemeClr val="tx1"/>
                </a:solidFill>
              </a:rPr>
              <a:t>Остатки задолженности на конец периода по налогам, сборам, страховым взносам должны соответствовать строкам: 62 163 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3 «Кредиторская задолженность перед государственными внебюджетными фондами» и 62 164 </a:t>
            </a:r>
            <a:r>
              <a:rPr lang="ru-RU" sz="1600" b="1" dirty="0" err="1" smtClean="0">
                <a:solidFill>
                  <a:schemeClr val="tx1"/>
                </a:solidFill>
              </a:rPr>
              <a:t>гр</a:t>
            </a:r>
            <a:r>
              <a:rPr lang="ru-RU" sz="1600" b="1" dirty="0" smtClean="0">
                <a:solidFill>
                  <a:schemeClr val="tx1"/>
                </a:solidFill>
              </a:rPr>
              <a:t> 3 «Кредиторская задолженность по налогам и сборам»</a:t>
            </a:r>
          </a:p>
        </p:txBody>
      </p:sp>
    </p:spTree>
    <p:extLst>
      <p:ext uri="{BB962C8B-B14F-4D97-AF65-F5344CB8AC3E}">
        <p14:creationId xmlns:p14="http://schemas.microsoft.com/office/powerpoint/2010/main" val="396981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"/>
          <p:cNvSpPr>
            <a:spLocks/>
          </p:cNvSpPr>
          <p:nvPr/>
        </p:nvSpPr>
        <p:spPr bwMode="auto">
          <a:xfrm>
            <a:off x="1915064" y="2780928"/>
            <a:ext cx="6978770" cy="96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4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Спасибо за внимание!</a:t>
            </a:r>
            <a:endParaRPr lang="en-US" altLang="ru-RU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9910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092069" y="2511427"/>
            <a:ext cx="8394303" cy="592297"/>
            <a:chOff x="4597686" y="3130949"/>
            <a:chExt cx="1847337" cy="592428"/>
          </a:xfrm>
        </p:grpSpPr>
        <p:sp>
          <p:nvSpPr>
            <p:cNvPr id="15" name="TextBox 14"/>
            <p:cNvSpPr txBox="1"/>
            <p:nvPr/>
          </p:nvSpPr>
          <p:spPr>
            <a:xfrm>
              <a:off x="4597686" y="3130949"/>
              <a:ext cx="1847337" cy="33821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200" dirty="0">
                <a:latin typeface="+mn-lt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97686" y="3477101"/>
              <a:ext cx="1847337" cy="2462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Symbol" pitchFamily="18" charset="2"/>
                <a:buChar char=""/>
                <a:defRPr/>
              </a:pPr>
              <a:endParaRPr lang="ru-RU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0" y="692150"/>
            <a:ext cx="9906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Изменения в порядке сбора данных в форме 10-АПК «Отчет о средствах целевого финансирования» (по получателям)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4988" y="2009955"/>
            <a:ext cx="6996023" cy="1093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ГОСПОДДЕРЖКА РАЗБИВАЕТСЯ ПО БЮДЖЕТАМ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6980" y="3467421"/>
            <a:ext cx="2932981" cy="1975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НА УСЛОВИЯХ СОФИНАНСИРОВАНИЯ (без разбивки на ФБ и РБ по получателям)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85404" y="3467420"/>
            <a:ext cx="2544792" cy="1975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ИЗ ОБЛАСТНОГО БЮДЖЕТА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04649" y="3467421"/>
            <a:ext cx="2398143" cy="1975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ИЗ МЕСТНОГО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B991E-F8AA-412B-8FB5-4129D2F7C24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Информация по получателям льготных кредитов </a:t>
            </a:r>
          </a:p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 в форме 10-АПК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153440"/>
              </p:ext>
            </p:extLst>
          </p:nvPr>
        </p:nvGraphicFramePr>
        <p:xfrm>
          <a:off x="207034" y="1503381"/>
          <a:ext cx="9346410" cy="67409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8488"/>
                <a:gridCol w="389434"/>
                <a:gridCol w="4478488"/>
              </a:tblGrid>
              <a:tr h="34200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За</a:t>
                      </a:r>
                      <a:r>
                        <a:rPr lang="ru-RU" sz="1600" b="1" baseline="0" dirty="0" smtClean="0"/>
                        <a:t> 9 месяцев 2021 года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За</a:t>
                      </a:r>
                      <a:r>
                        <a:rPr lang="ru-RU" sz="1600" b="1" baseline="0" dirty="0" smtClean="0"/>
                        <a:t> 2021 год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9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effectLst/>
                        </a:rPr>
                        <a:t>1. Количество организаций,</a:t>
                      </a:r>
                      <a:r>
                        <a:rPr lang="ru-RU" sz="1600" kern="1200" baseline="0" dirty="0" smtClean="0">
                          <a:effectLst/>
                        </a:rPr>
                        <a:t> подлежащих включению в реестр потенциальных заёмщиков на отчетную дату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1. Количество организаций,</a:t>
                      </a:r>
                      <a:r>
                        <a:rPr lang="ru-RU" sz="1600" kern="1200" baseline="0" dirty="0" smtClean="0">
                          <a:effectLst/>
                        </a:rPr>
                        <a:t> подлежащих включению в реестр потенциальных заёмщиков на отчетную дату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6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2. Информация о суммах краткосрочных и</a:t>
                      </a:r>
                      <a:r>
                        <a:rPr lang="ru-RU" sz="1600" kern="1200" baseline="0" dirty="0" smtClean="0">
                          <a:effectLst/>
                        </a:rPr>
                        <a:t> инвестиционных льготных кредитов, которые организация запрашивает на момент включения в реестр потенциальных заёмщиков (Суммы, подлежащие одобрению)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2. Информация о суммах краткосрочных и</a:t>
                      </a:r>
                      <a:r>
                        <a:rPr lang="ru-RU" sz="1600" kern="1200" baseline="0" dirty="0" smtClean="0">
                          <a:effectLst/>
                        </a:rPr>
                        <a:t> инвестиционных льготных кредитов, которые организация запрашивает на момент включения в реестр потенциальных заёмщиков (Суммы, подлежащие одобрению)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358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3. Информация о фактически</a:t>
                      </a:r>
                      <a:r>
                        <a:rPr lang="ru-RU" sz="1600" kern="1200" baseline="0" dirty="0" smtClean="0">
                          <a:effectLst/>
                        </a:rPr>
                        <a:t> полученных в отчетном периоде суммах льготных кредитов (информация исключается из форм 6-АПК, 1-КФХ и 1-ИП и добавляется в 10-АПК)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3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4. Информация о фактических остатках по льготным кредитам на отчетную дату </a:t>
                      </a:r>
                      <a:r>
                        <a:rPr lang="ru-RU" sz="1600" kern="1200" baseline="0" dirty="0" smtClean="0">
                          <a:effectLst/>
                        </a:rPr>
                        <a:t>(информация исключается из форм 6-АПК, 1-КФХ и 1-ИП и добавляется в 10-АПК)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05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2005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</a:tr>
              <a:tr h="342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</a:tr>
              <a:tr h="342005">
                <a:tc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/>
                </a:tc>
              </a:tr>
              <a:tr h="342005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 marL="89481" marR="89481" marT="41310" marB="4131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9481" marR="89481" marT="41310" marB="4131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B991E-F8AA-412B-8FB5-4129D2F7C24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Раздел 10-1 формы 10-АПК «Сводная информация о полученных средствах государственной поддержки товаропроизводителями агропромышленного комплекса»</a:t>
            </a:r>
            <a:endParaRPr lang="ru-RU" altLang="ru-RU" sz="2800" dirty="0">
              <a:solidFill>
                <a:schemeClr val="accent6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2098" y="2044460"/>
            <a:ext cx="5909094" cy="11645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Данные по выплатам разносятся автоматически после заполнения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разделов 10-2 – 10-7 формы 10-АПК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907766" y="3209026"/>
            <a:ext cx="2139351" cy="1992702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2476" y="4666891"/>
            <a:ext cx="3536830" cy="20530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Автоматическое заполнение строки 100 000 </a:t>
            </a:r>
            <a:r>
              <a:rPr lang="ru-RU" b="1" dirty="0" err="1" smtClean="0">
                <a:solidFill>
                  <a:schemeClr val="tx1"/>
                </a:solidFill>
              </a:rPr>
              <a:t>гр</a:t>
            </a:r>
            <a:r>
              <a:rPr lang="ru-RU" b="1" dirty="0" smtClean="0">
                <a:solidFill>
                  <a:schemeClr val="tx1"/>
                </a:solidFill>
              </a:rPr>
              <a:t> 3 «Организации, получившие господдержку (субсидии) в отчетном периоде»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9313" y="4666891"/>
            <a:ext cx="3623094" cy="20530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Автоматическое заполнение строки </a:t>
            </a:r>
            <a:r>
              <a:rPr lang="ru-RU" b="1" dirty="0" smtClean="0">
                <a:solidFill>
                  <a:schemeClr val="tx1"/>
                </a:solidFill>
              </a:rPr>
              <a:t>400 </a:t>
            </a:r>
            <a:r>
              <a:rPr lang="ru-RU" b="1" dirty="0">
                <a:solidFill>
                  <a:schemeClr val="tx1"/>
                </a:solidFill>
              </a:rPr>
              <a:t>000 </a:t>
            </a:r>
            <a:r>
              <a:rPr lang="ru-RU" b="1" dirty="0" err="1">
                <a:solidFill>
                  <a:schemeClr val="tx1"/>
                </a:solidFill>
              </a:rPr>
              <a:t>гр</a:t>
            </a:r>
            <a:r>
              <a:rPr lang="ru-RU" b="1" dirty="0">
                <a:solidFill>
                  <a:schemeClr val="tx1"/>
                </a:solidFill>
              </a:rPr>
              <a:t> 3 «Организации, </a:t>
            </a:r>
            <a:r>
              <a:rPr lang="ru-RU" b="1" dirty="0" smtClean="0">
                <a:solidFill>
                  <a:schemeClr val="tx1"/>
                </a:solidFill>
              </a:rPr>
              <a:t>подавшие заявку на включение в реестр потенциальных заемщиков в отчетном периоде»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A04E1-08D7-46A2-B712-DF72CA63EFC2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-1720" y="241162"/>
            <a:ext cx="99077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 smtClean="0">
                <a:solidFill>
                  <a:srgbClr val="00602B"/>
                </a:solidFill>
                <a:latin typeface="Impact" pitchFamily="34" charset="0"/>
              </a:rPr>
              <a:t>Раздел 10-2 формы 10-АПК «Государственная поддержка текущей деятельности в области растениеводства»</a:t>
            </a:r>
            <a:endParaRPr lang="ru-RU" altLang="ru-RU" sz="32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4116"/>
              </p:ext>
            </p:extLst>
          </p:nvPr>
        </p:nvGraphicFramePr>
        <p:xfrm>
          <a:off x="586593" y="1810820"/>
          <a:ext cx="887658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354"/>
                <a:gridCol w="2165230"/>
              </a:tblGrid>
              <a:tr h="724982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1) Субсидия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на 1 га посевной площади, занятой зерновыми, зернобобовыми, масличными и кормовыми сельскохозяйственными культурами + Субсидия на 1 га посевной площади, занятой картофелем и овощными культурами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102 100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7 (распределение на площади)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2498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2) Субсидия на уплату страховых премий по договорам сельскохозяйственного страхования в области растениеводства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102 100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6 (распределение на площади)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319745"/>
              </p:ext>
            </p:extLst>
          </p:nvPr>
        </p:nvGraphicFramePr>
        <p:xfrm>
          <a:off x="586592" y="3994031"/>
          <a:ext cx="8876583" cy="2838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355"/>
                <a:gridCol w="2165228"/>
              </a:tblGrid>
              <a:tr h="948905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Субсидия на элитное семеноводство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102 100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4 (распределение на площади)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281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 </a:t>
                      </a:r>
                      <a:r>
                        <a:rPr lang="ru-RU" sz="1600" dirty="0" smtClean="0"/>
                        <a:t>Субсидия на закладку и уход за многолетними насаждениями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102 100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8 (распределение на площади)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67751">
                <a:tc>
                  <a:txBody>
                    <a:bodyPr/>
                    <a:lstStyle/>
                    <a:p>
                      <a:r>
                        <a:rPr lang="ru-RU" dirty="0" smtClean="0"/>
                        <a:t>+ </a:t>
                      </a:r>
                      <a:r>
                        <a:rPr lang="ru-RU" sz="1600" dirty="0" smtClean="0"/>
                        <a:t>Субсидия производителям зерновых культур на возмещение части затрат</a:t>
                      </a:r>
                      <a:r>
                        <a:rPr lang="ru-RU" sz="1600" baseline="0" dirty="0" smtClean="0"/>
                        <a:t> на производство и реализацию зерновых культур (пшеницы, ржи, кукурузы и ячменя кормового)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102 200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9 (распределение на продукцию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(сырье)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EB3A5-D7EA-4D23-9E31-60677C8EBEC6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-1720" y="549276"/>
            <a:ext cx="9907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Раздел 10-3 формы 10-АПК «Государственная поддержка текущей деятельности в области животноводства»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655088"/>
              </p:ext>
            </p:extLst>
          </p:nvPr>
        </p:nvGraphicFramePr>
        <p:xfrm>
          <a:off x="500332" y="1503385"/>
          <a:ext cx="9180376" cy="5032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9392"/>
                <a:gridCol w="2730984"/>
              </a:tblGrid>
              <a:tr h="76536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Субсидия на племенное животноводство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103 100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4 (распределение на поголовье)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246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2)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dirty="0" smtClean="0"/>
                        <a:t>Субсидия на уплату страховых премий по договорам сельскохозяйственного страхования в области животноводства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103 100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6 (распределение на поголовье)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941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3) </a:t>
                      </a:r>
                      <a:r>
                        <a:rPr lang="ru-RU" sz="1600" dirty="0" smtClean="0"/>
                        <a:t>Субсидия на 1</a:t>
                      </a:r>
                      <a:r>
                        <a:rPr lang="ru-RU" sz="1600" baseline="0" dirty="0" smtClean="0"/>
                        <a:t> кг реализованного и (или) отгруженного сельскохозяйственными товаропроизводителями на собственную переработку коровьего и (или) козьего молока</a:t>
                      </a:r>
                      <a:endParaRPr lang="ru-RU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Строки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103 211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и/или 103 212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7 (распределение на продукцию)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809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4)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600" dirty="0" smtClean="0"/>
                        <a:t>Субсидия на повышение продуктивности в</a:t>
                      </a:r>
                      <a:r>
                        <a:rPr lang="ru-RU" sz="1600" baseline="0" dirty="0" smtClean="0"/>
                        <a:t> молочном скотоводстве</a:t>
                      </a:r>
                      <a:endParaRPr lang="ru-RU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Строки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103 211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и/или 103 212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8 (распределение на продукцию)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53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5)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dirty="0" smtClean="0"/>
                        <a:t>Субсидия на прирост</a:t>
                      </a:r>
                      <a:r>
                        <a:rPr lang="ru-RU" sz="1600" baseline="0" dirty="0" smtClean="0"/>
                        <a:t> маточного поголовья овец и коз</a:t>
                      </a:r>
                      <a:endParaRPr lang="ru-RU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103 130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8 (распределение на поголовье)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12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6)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dirty="0" smtClean="0"/>
                        <a:t>Грант научному Центру</a:t>
                      </a:r>
                      <a:r>
                        <a:rPr lang="ru-RU" sz="1800" baseline="0" dirty="0" smtClean="0"/>
                        <a:t> кормопроизводства и агроэкологии имени В.Р. Вильямса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Строка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103 211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8 (распределение на продукцию)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0" y="692150"/>
            <a:ext cx="9906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Раздел 10-4 формы 10-АПК «Государственная поддержка краткосрочного кредитования»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96150"/>
              </p:ext>
            </p:extLst>
          </p:nvPr>
        </p:nvGraphicFramePr>
        <p:xfrm>
          <a:off x="491705" y="2104845"/>
          <a:ext cx="8962845" cy="2277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929"/>
                <a:gridCol w="3303916"/>
              </a:tblGrid>
              <a:tr h="2277374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Субсидия на возмещение части процентной ставки по кредитам, взятым личными подсобными хозяйствами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ФОРМА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№ 10-АПК прочее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ВСЕ ВД</a:t>
                      </a: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Строка 104 410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E80C14-7B0C-49C0-AB0F-FFA15EA924D5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Раздел 10-5 формы 10-АПК «Государственная поддержка малых форм хозяйствования»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080" y="1854678"/>
            <a:ext cx="8997350" cy="5434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 части субсидий, предоставленных крестьянским (фермерским) хозяйствам (раздел 10-5-1)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876372"/>
              </p:ext>
            </p:extLst>
          </p:nvPr>
        </p:nvGraphicFramePr>
        <p:xfrm>
          <a:off x="491706" y="2379452"/>
          <a:ext cx="8997351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3713"/>
                <a:gridCol w="2363638"/>
              </a:tblGrid>
              <a:tr h="5794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1) Субсидия в виде грантов на развитие семейных ферм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100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09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2) Субсидия на создание системы поддержки фермеров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(грант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«Агростартап»)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100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83080" y="3890512"/>
            <a:ext cx="8997350" cy="7504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 части субсидий, предоставленных </a:t>
            </a:r>
            <a:r>
              <a:rPr lang="ru-RU" sz="1600" dirty="0" smtClean="0">
                <a:solidFill>
                  <a:schemeClr val="tx1"/>
                </a:solidFill>
              </a:rPr>
              <a:t>сельскохозяйственным потребительским кооперативам </a:t>
            </a:r>
            <a:r>
              <a:rPr lang="ru-RU" sz="1600" dirty="0">
                <a:solidFill>
                  <a:schemeClr val="tx1"/>
                </a:solidFill>
              </a:rPr>
              <a:t>(раздел </a:t>
            </a:r>
            <a:r>
              <a:rPr lang="ru-RU" sz="1600" dirty="0" smtClean="0">
                <a:solidFill>
                  <a:schemeClr val="tx1"/>
                </a:solidFill>
              </a:rPr>
              <a:t>10-5-2)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97952"/>
              </p:ext>
            </p:extLst>
          </p:nvPr>
        </p:nvGraphicFramePr>
        <p:xfrm>
          <a:off x="491706" y="4641010"/>
          <a:ext cx="8988724" cy="1470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7230"/>
                <a:gridCol w="2251494"/>
              </a:tblGrid>
              <a:tr h="616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1)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Гранты потребительским кооперативам на развитие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материально-технической базы</a:t>
                      </a: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200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6789">
                <a:tc>
                  <a:txBody>
                    <a:bodyPr/>
                    <a:lstStyle/>
                    <a:p>
                      <a:r>
                        <a:rPr lang="ru-RU" dirty="0" smtClean="0"/>
                        <a:t>2) </a:t>
                      </a:r>
                      <a:r>
                        <a:rPr lang="ru-RU" sz="1600" dirty="0" smtClean="0"/>
                        <a:t>Субсидии сельскохозяйственным потребительским</a:t>
                      </a:r>
                      <a:r>
                        <a:rPr lang="ru-RU" sz="1600" baseline="0" dirty="0" smtClean="0"/>
                        <a:t> кооперативам на приобретение техники и на закупку сельскохозяйственной продукции у членов кооператива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ИТОГ по строке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200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гр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DDC001-4CBC-4945-9A8B-F931E32927E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-1720" y="368300"/>
            <a:ext cx="9907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Раздел 10-6 формы 10-АПК «Государственная поддержка инвестиционной деятельности в АПК»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363902"/>
              </p:ext>
            </p:extLst>
          </p:nvPr>
        </p:nvGraphicFramePr>
        <p:xfrm>
          <a:off x="465826" y="1630392"/>
          <a:ext cx="9214882" cy="1308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6506"/>
                <a:gridCol w="4608376"/>
              </a:tblGrid>
              <a:tr h="66854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1) Субсидии на возмещение части процентной ставки по инвестиционным кредитам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1678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 УРОВНЮ СОФИНАНСИРОВАНИЯ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ИТОГ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по строке 106 100 </a:t>
                      </a:r>
                      <a:r>
                        <a:rPr lang="ru-RU" b="1" baseline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3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ИЗ ОБЛАСТНОГО БЮДЖЕТА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ИТОГ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по строке 106 100 </a:t>
                      </a:r>
                      <a:r>
                        <a:rPr lang="ru-RU" b="1" baseline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 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79066"/>
              </p:ext>
            </p:extLst>
          </p:nvPr>
        </p:nvGraphicFramePr>
        <p:xfrm>
          <a:off x="465826" y="3459191"/>
          <a:ext cx="9214882" cy="862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4882"/>
              </a:tblGrid>
              <a:tr h="86264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2) Субсидия на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приобретение современной сельскохозяйственной техники и оборудования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СТРОКА 106 390 </a:t>
                      </a:r>
                      <a:r>
                        <a:rPr lang="ru-RU" sz="1800" b="1" baseline="0" dirty="0" err="1" smtClean="0">
                          <a:solidFill>
                            <a:srgbClr val="FF0000"/>
                          </a:solidFill>
                        </a:rPr>
                        <a:t>гр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</a:rPr>
                        <a:t> 4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5826" y="5072332"/>
            <a:ext cx="9214882" cy="8108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+ Субсидии на возмещение части прямых понесенных затрат на создание и модернизацию объектов АПК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ИТОГ по строке 106 200 </a:t>
            </a:r>
            <a:r>
              <a:rPr lang="ru-RU" b="1" dirty="0" err="1" smtClean="0">
                <a:solidFill>
                  <a:srgbClr val="FF0000"/>
                </a:solidFill>
              </a:rPr>
              <a:t>гр</a:t>
            </a:r>
            <a:r>
              <a:rPr lang="ru-RU" b="1" dirty="0" smtClean="0">
                <a:solidFill>
                  <a:srgbClr val="FF0000"/>
                </a:solidFill>
              </a:rPr>
              <a:t>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Report"/>
  <p:tag name="KEYWORD" val="REPORT"/>
  <p:tag name="TEMPLATEVERSION" val="12/02/2016 01:32:30"/>
</p:tagLst>
</file>

<file path=ppt/theme/theme1.xml><?xml version="1.0" encoding="utf-8"?>
<a:theme xmlns:a="http://schemas.openxmlformats.org/drawingml/2006/main" name="KPMG_Report_4x3_050216_2016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.potx" id="{4E546F04-5CDB-4C52-903D-719AEF69D484}" vid="{A2009518-AD80-4CD9-8A4A-E03A2BECDDE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1362</Words>
  <Application>Microsoft Office PowerPoint</Application>
  <PresentationFormat>Лист A4 (210x297 мм)</PresentationFormat>
  <Paragraphs>134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Arial Narrow</vt:lpstr>
      <vt:lpstr>Calibri</vt:lpstr>
      <vt:lpstr>Impact</vt:lpstr>
      <vt:lpstr>Kokila</vt:lpstr>
      <vt:lpstr>KPMG Cyrillic Extralight</vt:lpstr>
      <vt:lpstr>Lucida Grande</vt:lpstr>
      <vt:lpstr>Symbol</vt:lpstr>
      <vt:lpstr>Times New Roman</vt:lpstr>
      <vt:lpstr>Trebuchet MS</vt:lpstr>
      <vt:lpstr>Univers for KPMG</vt:lpstr>
      <vt:lpstr>KPMG_Report_4x3_050216_2016</vt:lpstr>
      <vt:lpstr>О финансовых формах бухгалтерской отчетности  за 9 месяцев 2021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KPMG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федерального стандарта бухгалтерского учета для организаций государственного сектора  «Отчет о движении денежных средств»</dc:title>
  <dc:creator>kpmg</dc:creator>
  <cp:lastModifiedBy>Колмогорова Татьяна Геннадьевна</cp:lastModifiedBy>
  <cp:revision>158</cp:revision>
  <dcterms:created xsi:type="dcterms:W3CDTF">2016-04-25T06:31:38Z</dcterms:created>
  <dcterms:modified xsi:type="dcterms:W3CDTF">2021-10-06T08:43:01Z</dcterms:modified>
  <cp:category>KPMG Confidential</cp:category>
</cp:coreProperties>
</file>